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6" r:id="rId4"/>
    <p:sldId id="264" r:id="rId5"/>
    <p:sldId id="274" r:id="rId6"/>
    <p:sldId id="265" r:id="rId7"/>
    <p:sldId id="267" r:id="rId8"/>
    <p:sldId id="272" r:id="rId9"/>
    <p:sldId id="268" r:id="rId10"/>
    <p:sldId id="270" r:id="rId11"/>
    <p:sldId id="271" r:id="rId12"/>
    <p:sldId id="283" r:id="rId13"/>
    <p:sldId id="263" r:id="rId14"/>
    <p:sldId id="277" r:id="rId15"/>
    <p:sldId id="276" r:id="rId16"/>
    <p:sldId id="278" r:id="rId17"/>
    <p:sldId id="279" r:id="rId18"/>
    <p:sldId id="275" r:id="rId19"/>
    <p:sldId id="282" r:id="rId20"/>
    <p:sldId id="260" r:id="rId21"/>
    <p:sldId id="261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96"/>
    <p:restoredTop sz="88326"/>
  </p:normalViewPr>
  <p:slideViewPr>
    <p:cSldViewPr snapToGrid="0" snapToObjects="1">
      <p:cViewPr varScale="1">
        <p:scale>
          <a:sx n="77" d="100"/>
          <a:sy n="77" d="100"/>
        </p:scale>
        <p:origin x="97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F539B-03FE-D140-84B8-AAA6114BF066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4056-82A1-704E-A0D1-B8B3FA6B7FB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04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其中</a:t>
            </a:r>
            <a:r>
              <a:rPr kumimoji="1" lang="en" altLang="zh-CN" dirty="0"/>
              <a:t>LCS(X,Y)LCS(X,Y)</a:t>
            </a:r>
            <a:r>
              <a:rPr kumimoji="1" lang="zh-CN" altLang="en-US" dirty="0"/>
              <a:t>是</a:t>
            </a:r>
            <a:r>
              <a:rPr kumimoji="1" lang="en" altLang="zh-CN" dirty="0"/>
              <a:t>X</a:t>
            </a:r>
            <a:r>
              <a:rPr kumimoji="1" lang="zh-CN" altLang="en-US" dirty="0"/>
              <a:t>和</a:t>
            </a:r>
            <a:r>
              <a:rPr kumimoji="1" lang="en" altLang="zh-CN" dirty="0"/>
              <a:t>Y</a:t>
            </a:r>
            <a:r>
              <a:rPr kumimoji="1" lang="zh-CN" altLang="en-US" dirty="0"/>
              <a:t>的最长公共子序列的长度，</a:t>
            </a:r>
            <a:r>
              <a:rPr kumimoji="1" lang="en" altLang="zh-CN" dirty="0" err="1"/>
              <a:t>m,n</a:t>
            </a:r>
            <a:r>
              <a:rPr kumimoji="1" lang="zh-CN" altLang="en-US" dirty="0"/>
              <a:t>分别表示参考摘要和自动摘要的长度（一般就是所含词的个数），</a:t>
            </a:r>
            <a:r>
              <a:rPr kumimoji="1" lang="en" altLang="zh-CN" dirty="0" err="1"/>
              <a:t>Rlcs,Plcs</a:t>
            </a:r>
            <a:r>
              <a:rPr kumimoji="1" lang="zh-CN" altLang="en-US" dirty="0"/>
              <a:t>分别表示召回率和准确率。最后的</a:t>
            </a:r>
            <a:r>
              <a:rPr kumimoji="1" lang="en" altLang="zh-CN" dirty="0" err="1"/>
              <a:t>Flcs</a:t>
            </a:r>
            <a:r>
              <a:rPr kumimoji="1" lang="zh-CN" altLang="en-US" dirty="0"/>
              <a:t>即是我们所说的</a:t>
            </a:r>
            <a:r>
              <a:rPr kumimoji="1" lang="en" altLang="zh-CN" dirty="0"/>
              <a:t>Rough-L</a:t>
            </a:r>
            <a:r>
              <a:rPr kumimoji="1" lang="zh-CN" altLang="en" dirty="0"/>
              <a:t>。</a:t>
            </a:r>
            <a:r>
              <a:rPr kumimoji="1" lang="zh-CN" altLang="en-US" dirty="0"/>
              <a:t>在</a:t>
            </a:r>
            <a:r>
              <a:rPr kumimoji="1" lang="en" altLang="zh-CN" dirty="0"/>
              <a:t>DUC</a:t>
            </a:r>
            <a:r>
              <a:rPr kumimoji="1" lang="zh-CN" altLang="en-US" dirty="0"/>
              <a:t>中，</a:t>
            </a:r>
            <a:r>
              <a:rPr kumimoji="1" lang="el-GR" altLang="zh-CN" dirty="0"/>
              <a:t>β</a:t>
            </a:r>
            <a:r>
              <a:rPr kumimoji="1" lang="zh-CN" altLang="en-US" dirty="0"/>
              <a:t>被设置为一个很大的数，所以</a:t>
            </a:r>
            <a:r>
              <a:rPr kumimoji="1" lang="en" altLang="zh-CN" dirty="0" err="1"/>
              <a:t>Rough_L</a:t>
            </a:r>
            <a:r>
              <a:rPr kumimoji="1" lang="zh-CN" altLang="en-US" dirty="0"/>
              <a:t>几乎只考虑了</a:t>
            </a:r>
            <a:r>
              <a:rPr kumimoji="1" lang="en" altLang="zh-CN" dirty="0" err="1"/>
              <a:t>Rlcs</a:t>
            </a:r>
            <a:r>
              <a:rPr kumimoji="1" lang="zh-CN" altLang="en" dirty="0"/>
              <a:t>，</a:t>
            </a:r>
            <a:r>
              <a:rPr kumimoji="1" lang="zh-CN" altLang="en-US" dirty="0"/>
              <a:t>与上文所说的一般只考虑召回率对应。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4056-82A1-704E-A0D1-B8B3FA6B7FB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42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使用了</a:t>
            </a:r>
            <a:r>
              <a:rPr kumimoji="1" lang="en" altLang="zh-CN" dirty="0"/>
              <a:t>skip-grams</a:t>
            </a:r>
            <a:r>
              <a:rPr kumimoji="1" lang="zh-CN" altLang="en" dirty="0"/>
              <a:t>，</a:t>
            </a:r>
            <a:r>
              <a:rPr kumimoji="1" lang="zh-CN" altLang="en-US" dirty="0"/>
              <a:t>在参考摘要和待评测摘要进行匹配时，不要求</a:t>
            </a:r>
            <a:r>
              <a:rPr kumimoji="1" lang="en" altLang="zh-CN" dirty="0"/>
              <a:t>gram</a:t>
            </a:r>
            <a:r>
              <a:rPr kumimoji="1" lang="zh-CN" altLang="en-US" dirty="0"/>
              <a:t>之间必须是连续的，可以“跳过”几个单词，比如</a:t>
            </a:r>
            <a:r>
              <a:rPr kumimoji="1" lang="en" altLang="zh-CN" dirty="0"/>
              <a:t>skip-bigram</a:t>
            </a:r>
            <a:r>
              <a:rPr kumimoji="1" lang="zh-CN" altLang="en" dirty="0"/>
              <a:t>，</a:t>
            </a:r>
            <a:r>
              <a:rPr kumimoji="1" lang="zh-CN" altLang="en-US" dirty="0"/>
              <a:t>在产生</a:t>
            </a:r>
            <a:r>
              <a:rPr kumimoji="1" lang="en" altLang="zh-CN" dirty="0"/>
              <a:t>grams</a:t>
            </a:r>
            <a:r>
              <a:rPr kumimoji="1" lang="zh-CN" altLang="en-US" dirty="0"/>
              <a:t>时，允许最多跳过两个词。比如“</a:t>
            </a:r>
            <a:r>
              <a:rPr kumimoji="1" lang="en" altLang="zh-CN" dirty="0"/>
              <a:t>cat in the hat”</a:t>
            </a:r>
            <a:r>
              <a:rPr kumimoji="1" lang="zh-CN" altLang="en-US" dirty="0"/>
              <a:t>的 </a:t>
            </a:r>
            <a:r>
              <a:rPr kumimoji="1" lang="en" altLang="zh-CN" dirty="0"/>
              <a:t>skip-bigrams </a:t>
            </a:r>
            <a:r>
              <a:rPr kumimoji="1" lang="zh-CN" altLang="en-US" dirty="0"/>
              <a:t>就是 “</a:t>
            </a:r>
            <a:r>
              <a:rPr kumimoji="1" lang="en" altLang="zh-CN" dirty="0"/>
              <a:t>cat in, cat the, cat hat, in the, in hat, the hat”.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4056-82A1-704E-A0D1-B8B3FA6B7FB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6140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文中使用了两套</a:t>
            </a:r>
            <a:r>
              <a:rPr kumimoji="1" lang="en" altLang="zh-CN" dirty="0"/>
              <a:t>attention</a:t>
            </a:r>
            <a:r>
              <a:rPr kumimoji="1" lang="zh-CN" altLang="en-US" dirty="0"/>
              <a:t>机制，</a:t>
            </a:r>
            <a:r>
              <a:rPr kumimoji="1" lang="en" altLang="zh-CN" dirty="0"/>
              <a:t>Intra-temporal attention</a:t>
            </a:r>
            <a:r>
              <a:rPr kumimoji="1" lang="zh-CN" altLang="en-US" dirty="0"/>
              <a:t>和</a:t>
            </a:r>
            <a:r>
              <a:rPr kumimoji="1" lang="en" altLang="zh-CN" dirty="0"/>
              <a:t>Intra-decoder attention</a:t>
            </a:r>
            <a:r>
              <a:rPr kumimoji="1" lang="zh-CN" altLang="en" dirty="0"/>
              <a:t>。</a:t>
            </a:r>
            <a:r>
              <a:rPr kumimoji="1" lang="zh-CN" altLang="en-US" dirty="0"/>
              <a:t>前者是作用在</a:t>
            </a:r>
            <a:r>
              <a:rPr kumimoji="1" lang="en" altLang="zh-CN" dirty="0"/>
              <a:t>encoder</a:t>
            </a:r>
            <a:r>
              <a:rPr kumimoji="1" lang="zh-CN" altLang="en-US" dirty="0"/>
              <a:t>中上的，对</a:t>
            </a:r>
            <a:r>
              <a:rPr kumimoji="1" lang="en" altLang="zh-CN" dirty="0"/>
              <a:t>input</a:t>
            </a:r>
            <a:r>
              <a:rPr kumimoji="1" lang="zh-CN" altLang="en-US" dirty="0"/>
              <a:t>中每个词计算权重，这样能使生成的内容信息覆盖原文。后者是作用在</a:t>
            </a:r>
            <a:r>
              <a:rPr kumimoji="1" lang="en" altLang="zh-CN" dirty="0"/>
              <a:t>decoder</a:t>
            </a:r>
            <a:r>
              <a:rPr kumimoji="1" lang="zh-CN" altLang="en-US" dirty="0"/>
              <a:t>上的，对已经生成的词也计算权重，这样能够避免生成重复的内容。然后两者拼接起来进行</a:t>
            </a:r>
            <a:r>
              <a:rPr kumimoji="1" lang="en" altLang="zh-CN" dirty="0"/>
              <a:t>decode</a:t>
            </a:r>
            <a:r>
              <a:rPr kumimoji="1" lang="zh-CN" altLang="en-US" dirty="0"/>
              <a:t>生成下一个词。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4056-82A1-704E-A0D1-B8B3FA6B7FB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650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r>
              <a:rPr kumimoji="1" lang="en" altLang="zh-CN" dirty="0"/>
              <a:t>Free-running mode.  </a:t>
            </a:r>
            <a:r>
              <a:rPr kumimoji="1" lang="zh-CN" altLang="en-US" dirty="0"/>
              <a:t>靠前的</a:t>
            </a:r>
            <a:r>
              <a:rPr kumimoji="1" lang="en" altLang="zh-CN" dirty="0"/>
              <a:t>state</a:t>
            </a:r>
            <a:r>
              <a:rPr kumimoji="1" lang="zh-CN" altLang="en-US" dirty="0"/>
              <a:t>中如果出现了极差的结果，后面的全部</a:t>
            </a:r>
            <a:r>
              <a:rPr kumimoji="1" lang="en" altLang="zh-CN" dirty="0"/>
              <a:t>state</a:t>
            </a:r>
            <a:r>
              <a:rPr kumimoji="1" lang="zh-CN" altLang="en-US" dirty="0"/>
              <a:t>都会受影响</a:t>
            </a:r>
            <a:endParaRPr kumimoji="1" lang="en-US" altLang="zh-CN" dirty="0"/>
          </a:p>
          <a:p>
            <a:pPr marL="228600" indent="-228600">
              <a:buAutoNum type="arabicParenBoth"/>
            </a:pPr>
            <a:r>
              <a:rPr kumimoji="1" lang="en" altLang="zh-CN" dirty="0"/>
              <a:t>Teacher-Forcing mode</a:t>
            </a:r>
            <a:r>
              <a:rPr kumimoji="1" lang="zh-CN" altLang="en" dirty="0"/>
              <a:t>。</a:t>
            </a:r>
            <a:r>
              <a:rPr kumimoji="1" lang="zh-CN" altLang="en-US" dirty="0"/>
              <a:t>每次不使用上一个隐状态的输出作为下一个隐状态的输入，而是直接使用</a:t>
            </a:r>
            <a:r>
              <a:rPr kumimoji="1" lang="en" altLang="zh-CN" dirty="0"/>
              <a:t>ground truth</a:t>
            </a:r>
            <a:r>
              <a:rPr kumimoji="1" lang="zh-CN" altLang="en-US" dirty="0"/>
              <a:t>的对应上一项作为下一个隐状态的输入，这样做能使得较快地生成正确的结果，但也会过于依赖数据，</a:t>
            </a:r>
            <a:r>
              <a:rPr kumimoji="1" lang="en" altLang="zh-CN" dirty="0"/>
              <a:t>training</a:t>
            </a:r>
            <a:r>
              <a:rPr kumimoji="1" lang="zh-CN" altLang="en-US" dirty="0"/>
              <a:t>时效果很好，</a:t>
            </a:r>
            <a:r>
              <a:rPr kumimoji="1" lang="en" altLang="zh-CN" dirty="0"/>
              <a:t>testing</a:t>
            </a:r>
            <a:r>
              <a:rPr kumimoji="1" lang="zh-CN" altLang="en-US" dirty="0"/>
              <a:t>时无</a:t>
            </a:r>
            <a:r>
              <a:rPr kumimoji="1" lang="en" altLang="zh-CN" dirty="0"/>
              <a:t>ground truth</a:t>
            </a:r>
            <a:r>
              <a:rPr kumimoji="1" lang="zh-CN" altLang="en-US" dirty="0"/>
              <a:t>数据效果变差。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4056-82A1-704E-A0D1-B8B3FA6B7FB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88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IJCAI 2018</a:t>
            </a:r>
            <a:r>
              <a:rPr lang="zh-CN" altLang="e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｜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腾讯知文等提出结合主题信息和强化训练生成更优摘要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F4056-82A1-704E-A0D1-B8B3FA6B7FB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548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4AC4C-E5E2-1947-A851-2208E81C0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13B614-35EA-484B-98C3-0A3C9EEC5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063046-A566-CA41-892E-B8FCA4CC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74EB4-0964-484A-8DEE-87C26962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35EB67-0EAE-2946-9556-89739260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225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2AA98-9810-894E-8741-45A37CCA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5E6389-DD89-4E48-AD11-D46BC7057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C96C4-7921-B543-8CE3-2E06F210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1D929E-2E9C-AD40-95F0-AF66945C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A5905-8A63-504F-9340-F92CF143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9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913738-04F9-E349-9DEF-E420B0509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102F10-6D08-164F-88A8-50F85C695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E6A53-92FB-3549-9476-65780695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80482-AA78-184D-A0A2-DD897E17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5C9565-32D4-C04B-9C13-7A62C8A0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737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7BE3C-A7B5-8047-BC15-2BE9B912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F71342-4DFA-4C4E-96E7-684F93C9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AB43C-004E-6D43-BE6C-62A8058E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6DB46D-E8FF-F244-B1B3-AC496DB2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E8D076-6209-8647-AB37-065FC890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304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07739-CED7-3843-9DF0-5F54A5499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000FD1-99C3-634E-8CED-58F925239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EF4D45-F831-684A-B399-D506C771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E071E3-308E-EF4C-9444-CAD49836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7B6F6D-51C6-9D42-80E4-8938B6E0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883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A29B9-4F6A-4D43-9FF9-8D729D0C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F82F6-5BBE-574D-AE8F-8F2DE1534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E9EC81-0224-9A4F-8422-D094E8675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3E464-693B-0E44-A12A-C9CEBAE2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E2524C-0D57-234E-932E-A2BB4586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2014B1-27B5-D242-976F-04B78FA9E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881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85CCA1-3B70-C446-9CBF-3EBDA7B8B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5CEFCA-A274-6D44-BEAE-589E3873D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B67229-6AE8-9A4D-AF0F-13A430033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BE562E-3215-6E4A-B649-A24ABBC5B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56D0A3-280D-0C4D-8480-EBCABFAC2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3016B9-D1A7-5543-848F-14162614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73693F-567C-BF46-97D6-9BBE9388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F6AAF8-41C6-A14B-9B2F-50DCF690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300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94E2AC-6508-5F4A-A82B-791061F2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507E70-EB30-A04B-B854-D65ABF07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48CDFB-99C2-534C-A52F-8226FE2D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4E5C86-CF5D-2242-9EB9-2AA6A481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89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201C7B5-FE14-1C40-A960-305A293E6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9DD296-D5C0-E948-926F-2FC253FF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DFB697-E28D-2142-8269-4D1652BF4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26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3A30-5EB2-F74D-B744-8C04BB3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39055-7DC4-944D-B6E3-2CE9E8484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512A81-816A-9C46-B5F4-26E45B78B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EA7EAD-C82C-B74B-BBB7-3AAAAFFC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188FCA-9CFD-C348-B32C-6F7335BB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2FCF58-0B99-2B44-8979-367274D0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61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D7B79-1C4B-8B44-8028-D00F7A1BA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B3C00E-7232-1B4D-B3B1-8A6DE22456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5AEC2F-CA91-B043-9B7A-EED33813D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FDF25F-3CD0-9342-A860-2FE3C46A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AB6417-7803-DA43-AEA0-C991251B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020EBD-D413-0A48-9BB4-5C8AFC0FE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16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2F474A-1509-D44C-BCA8-A7838F6C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20613F-B22E-9840-8E0A-A2D41F20E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9C126A-CEA8-2B44-8BF5-1A3E08E55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8DA49-834B-2345-BFB0-1A1DC8FB49A7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762FD-69AC-3B42-80F4-86BF38141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28B88-1F24-8C4B-8F70-50F40ADBC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880CA-9F07-5D42-A897-7BA6E97587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16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B2553-A016-124C-B319-C08224391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summarization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0D8E82-E319-A54F-BB3D-974DC28EB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Yufeng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Lv</a:t>
            </a:r>
            <a:endParaRPr kumimoji="1" lang="en-US" altLang="zh-CN" dirty="0"/>
          </a:p>
          <a:p>
            <a:r>
              <a:rPr kumimoji="1" lang="en-US" altLang="zh-CN" dirty="0"/>
              <a:t>10/15/2018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5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89FB0-2905-2D48-AA6F-4E4BE13F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Rouge-W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2CC368-F15E-5841-A559-25ECCAF1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11" y="1828799"/>
            <a:ext cx="6446789" cy="37606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8081E5-35C3-CA47-BEFE-9F43DFA69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35"/>
          <a:stretch/>
        </p:blipFill>
        <p:spPr>
          <a:xfrm>
            <a:off x="661674" y="2671964"/>
            <a:ext cx="4245337" cy="2074296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332CAA-7A8C-F148-931B-7D0038D3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Flick C. ROUGE: A Package for Automatic Evaluation of summaries[C] The Workshop on Text Summarization Branches Out. 2004:10.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01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260BD-A38D-6946-8671-3D1AEACF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Rouge-S/Rouge-SU</a:t>
            </a:r>
            <a:endParaRPr kumimoji="1" lang="zh-CN" altLang="en-US" dirty="0"/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0ED847B3-94CA-2C43-82D8-FDA91078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Flick C. ROUGE: A Package for Automatic Evaluation of summaries[C] The Workshop on Text Summarization Branches Out. 2004:10.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7D66C9-C9EA-F74A-9DDD-241BC591C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32" y="1991096"/>
            <a:ext cx="6023439" cy="37613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81A76B-B9B4-C14D-A170-8B9B6F7A4488}"/>
              </a:ext>
            </a:extLst>
          </p:cNvPr>
          <p:cNvSpPr/>
          <p:nvPr/>
        </p:nvSpPr>
        <p:spPr>
          <a:xfrm>
            <a:off x="1619891" y="5752457"/>
            <a:ext cx="8828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To achieve this, we extend ROUGE-S with the addition of unigram as counting unit.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41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PyRouge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92" y="1825625"/>
            <a:ext cx="8423621" cy="41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0F182-1F85-104D-A843-D15AB519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Useful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DF448-538A-2748-A023-E6255931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PKUSUMSUM: </a:t>
            </a:r>
          </a:p>
          <a:p>
            <a:pPr lvl="1"/>
            <a:r>
              <a:rPr kumimoji="1" lang="en-US" altLang="zh-CN" dirty="0"/>
              <a:t>Single-document</a:t>
            </a:r>
          </a:p>
          <a:p>
            <a:pPr lvl="1"/>
            <a:r>
              <a:rPr kumimoji="1" lang="en-US" altLang="zh-CN" dirty="0"/>
              <a:t>Multi-document</a:t>
            </a:r>
          </a:p>
          <a:p>
            <a:pPr lvl="1"/>
            <a:r>
              <a:rPr kumimoji="1" lang="en-US" altLang="zh-CN" dirty="0"/>
              <a:t>Topic-based Multi-document</a:t>
            </a:r>
          </a:p>
          <a:p>
            <a:r>
              <a:rPr kumimoji="1" lang="en-US" altLang="zh-CN" dirty="0" err="1"/>
              <a:t>HanNLP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TextRank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B4751F-C8AE-FF45-937B-14ABF0FD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591" y="1500027"/>
            <a:ext cx="1472768" cy="445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5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0F182-1F85-104D-A843-D15AB519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State of the art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DF448-538A-2748-A023-E6255931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RNN based</a:t>
            </a:r>
          </a:p>
          <a:p>
            <a:r>
              <a:rPr kumimoji="1" lang="en-US" altLang="zh-CN" dirty="0"/>
              <a:t>CNN based</a:t>
            </a:r>
          </a:p>
          <a:p>
            <a:r>
              <a:rPr kumimoji="1" lang="en-US" altLang="zh-CN" dirty="0"/>
              <a:t>Attention</a:t>
            </a:r>
          </a:p>
          <a:p>
            <a:r>
              <a:rPr kumimoji="1" lang="en-US" altLang="zh-CN" dirty="0" err="1"/>
              <a:t>Reinforement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582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D794C-F84B-CB42-A4D8-9270650E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 based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8E5704-57A0-7B43-A3EE-0E52FFC6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63" y="2562465"/>
            <a:ext cx="8215473" cy="2458173"/>
          </a:xfrm>
          <a:prstGeom prst="rect">
            <a:avLst/>
          </a:prstGeom>
        </p:spPr>
      </p:pic>
      <p:sp>
        <p:nvSpPr>
          <p:cNvPr id="7" name="页脚占位符 5">
            <a:extLst>
              <a:ext uri="{FF2B5EF4-FFF2-40B4-BE49-F238E27FC236}">
                <a16:creationId xmlns:a16="http://schemas.microsoft.com/office/drawing/2014/main" id="{40975F04-4748-CE47-8A3A-55407416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Paulus R, </a:t>
            </a:r>
            <a:r>
              <a:rPr lang="en" altLang="zh-CN" sz="1400" dirty="0" err="1">
                <a:solidFill>
                  <a:schemeClr val="tx1"/>
                </a:solidFill>
              </a:rPr>
              <a:t>Xiong</a:t>
            </a:r>
            <a:r>
              <a:rPr lang="en" altLang="zh-CN" sz="1400" dirty="0">
                <a:solidFill>
                  <a:schemeClr val="tx1"/>
                </a:solidFill>
              </a:rPr>
              <a:t> C, </a:t>
            </a:r>
            <a:r>
              <a:rPr lang="en" altLang="zh-CN" sz="1400" dirty="0" err="1">
                <a:solidFill>
                  <a:schemeClr val="tx1"/>
                </a:solidFill>
              </a:rPr>
              <a:t>Socher</a:t>
            </a:r>
            <a:r>
              <a:rPr lang="en" altLang="zh-CN" sz="1400" dirty="0">
                <a:solidFill>
                  <a:schemeClr val="tx1"/>
                </a:solidFill>
              </a:rPr>
              <a:t> R. A deep reinforced model for abstractive summarization[J]. </a:t>
            </a:r>
            <a:r>
              <a:rPr lang="en" altLang="zh-CN" sz="1400" dirty="0" err="1">
                <a:solidFill>
                  <a:schemeClr val="tx1"/>
                </a:solidFill>
              </a:rPr>
              <a:t>arXiv</a:t>
            </a:r>
            <a:r>
              <a:rPr lang="en" altLang="zh-CN" sz="1400" dirty="0">
                <a:solidFill>
                  <a:schemeClr val="tx1"/>
                </a:solidFill>
              </a:rPr>
              <a:t> preprint arXiv:1705.04304, 2017.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AAF1B-4B4F-F14C-9EA5-EDF0E6DA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 + Attention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58DFB9-EE22-2146-A290-069C7C90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56" y="1690688"/>
            <a:ext cx="8075487" cy="4469798"/>
          </a:xfrm>
          <a:prstGeom prst="rect">
            <a:avLst/>
          </a:prstGeom>
        </p:spPr>
      </p:pic>
      <p:sp>
        <p:nvSpPr>
          <p:cNvPr id="5" name="页脚占位符 5">
            <a:extLst>
              <a:ext uri="{FF2B5EF4-FFF2-40B4-BE49-F238E27FC236}">
                <a16:creationId xmlns:a16="http://schemas.microsoft.com/office/drawing/2014/main" id="{A241C351-3386-4F4E-8B05-11A2646E9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Paulus R, </a:t>
            </a:r>
            <a:r>
              <a:rPr lang="en" altLang="zh-CN" sz="1400" dirty="0" err="1">
                <a:solidFill>
                  <a:schemeClr val="tx1"/>
                </a:solidFill>
              </a:rPr>
              <a:t>Xiong</a:t>
            </a:r>
            <a:r>
              <a:rPr lang="en" altLang="zh-CN" sz="1400" dirty="0">
                <a:solidFill>
                  <a:schemeClr val="tx1"/>
                </a:solidFill>
              </a:rPr>
              <a:t> C, </a:t>
            </a:r>
            <a:r>
              <a:rPr lang="en" altLang="zh-CN" sz="1400" dirty="0" err="1">
                <a:solidFill>
                  <a:schemeClr val="tx1"/>
                </a:solidFill>
              </a:rPr>
              <a:t>Socher</a:t>
            </a:r>
            <a:r>
              <a:rPr lang="en" altLang="zh-CN" sz="1400" dirty="0">
                <a:solidFill>
                  <a:schemeClr val="tx1"/>
                </a:solidFill>
              </a:rPr>
              <a:t> R. A deep reinforced model for abstractive summarization[J]. </a:t>
            </a:r>
            <a:r>
              <a:rPr lang="en" altLang="zh-CN" sz="1400" dirty="0" err="1">
                <a:solidFill>
                  <a:schemeClr val="tx1"/>
                </a:solidFill>
              </a:rPr>
              <a:t>arXiv</a:t>
            </a:r>
            <a:r>
              <a:rPr lang="en" altLang="zh-CN" sz="1400" dirty="0">
                <a:solidFill>
                  <a:schemeClr val="tx1"/>
                </a:solidFill>
              </a:rPr>
              <a:t> preprint arXiv:1705.04304, 2017.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4F5AC-D63E-8149-829A-1EDEC2F9F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Model + </a:t>
            </a:r>
            <a:r>
              <a:rPr kumimoji="1" lang="en-US" altLang="zh-CN" dirty="0" err="1"/>
              <a:t>Reinforement</a:t>
            </a:r>
            <a:r>
              <a:rPr kumimoji="1" lang="en-US" altLang="zh-CN" dirty="0"/>
              <a:t> learning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8301B7-9CC6-2244-922F-F74E2D62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33" y="2559306"/>
            <a:ext cx="6523733" cy="290034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F58C3-A799-4341-9441-31443F7F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Paulus R, </a:t>
            </a:r>
            <a:r>
              <a:rPr lang="en" altLang="zh-CN" sz="1400" dirty="0" err="1">
                <a:solidFill>
                  <a:schemeClr val="tx1"/>
                </a:solidFill>
              </a:rPr>
              <a:t>Xiong</a:t>
            </a:r>
            <a:r>
              <a:rPr lang="en" altLang="zh-CN" sz="1400" dirty="0">
                <a:solidFill>
                  <a:schemeClr val="tx1"/>
                </a:solidFill>
              </a:rPr>
              <a:t> C, </a:t>
            </a:r>
            <a:r>
              <a:rPr lang="en" altLang="zh-CN" sz="1400" dirty="0" err="1">
                <a:solidFill>
                  <a:schemeClr val="tx1"/>
                </a:solidFill>
              </a:rPr>
              <a:t>Socher</a:t>
            </a:r>
            <a:r>
              <a:rPr lang="en" altLang="zh-CN" sz="1400" dirty="0">
                <a:solidFill>
                  <a:schemeClr val="tx1"/>
                </a:solidFill>
              </a:rPr>
              <a:t> R. A deep reinforced model for abstractive summarization[J]. </a:t>
            </a:r>
            <a:r>
              <a:rPr lang="en" altLang="zh-CN" sz="1400" dirty="0" err="1">
                <a:solidFill>
                  <a:schemeClr val="tx1"/>
                </a:solidFill>
              </a:rPr>
              <a:t>arXiv</a:t>
            </a:r>
            <a:r>
              <a:rPr lang="en" altLang="zh-CN" sz="1400" dirty="0">
                <a:solidFill>
                  <a:schemeClr val="tx1"/>
                </a:solidFill>
              </a:rPr>
              <a:t> preprint arXiv:1705.04304, 2017.</a:t>
            </a:r>
            <a:endParaRPr kumimoji="1"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6E7E9-07BE-0446-B0E3-08EDD73E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ConvS2S based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13B49D-E0C1-E249-AE1C-E7A6EB4B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496" y="1296924"/>
            <a:ext cx="5105007" cy="5059426"/>
          </a:xfrm>
          <a:prstGeom prst="rect">
            <a:avLst/>
          </a:prstGeom>
        </p:spPr>
      </p:pic>
      <p:sp>
        <p:nvSpPr>
          <p:cNvPr id="5" name="页脚占位符 5">
            <a:extLst>
              <a:ext uri="{FF2B5EF4-FFF2-40B4-BE49-F238E27FC236}">
                <a16:creationId xmlns:a16="http://schemas.microsoft.com/office/drawing/2014/main" id="{0B2E9C19-4A73-B64F-BE2A-69A17A40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Wang L, Yao J, Tao Y, et al. A Reinforced Topic-Aware Convolutional Sequence-to-Sequence Model for Abstractive Text Summarization[J]. 2018.</a:t>
            </a:r>
            <a:endParaRPr kumimoji="1" lang="zh-CN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4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4668"/>
            <a:ext cx="10436772" cy="58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2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D1EDA-401C-B643-B832-21C91888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Types</a:t>
            </a:r>
            <a:endParaRPr kumimoji="1"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238D284-1CA6-DC4E-8FAF-30F73747F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632516"/>
              </p:ext>
            </p:extLst>
          </p:nvPr>
        </p:nvGraphicFramePr>
        <p:xfrm>
          <a:off x="838200" y="1572421"/>
          <a:ext cx="10515600" cy="49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082">
                  <a:extLst>
                    <a:ext uri="{9D8B030D-6E8A-4147-A177-3AD203B41FA5}">
                      <a16:colId xmlns:a16="http://schemas.microsoft.com/office/drawing/2014/main" val="780482000"/>
                    </a:ext>
                  </a:extLst>
                </a:gridCol>
                <a:gridCol w="4373132">
                  <a:extLst>
                    <a:ext uri="{9D8B030D-6E8A-4147-A177-3AD203B41FA5}">
                      <a16:colId xmlns:a16="http://schemas.microsoft.com/office/drawing/2014/main" val="141862849"/>
                    </a:ext>
                  </a:extLst>
                </a:gridCol>
                <a:gridCol w="5020386">
                  <a:extLst>
                    <a:ext uri="{9D8B030D-6E8A-4147-A177-3AD203B41FA5}">
                      <a16:colId xmlns:a16="http://schemas.microsoft.com/office/drawing/2014/main" val="3239845715"/>
                    </a:ext>
                  </a:extLst>
                </a:gridCol>
              </a:tblGrid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No.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Types of summary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Factors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75349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and multi-document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documents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638663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2.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Extractive and abstractive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 (if extract or abstract is required)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33919"/>
                  </a:ext>
                </a:extLst>
              </a:tr>
              <a:tr h="634538">
                <a:tc>
                  <a:txBody>
                    <a:bodyPr/>
                    <a:lstStyle/>
                    <a:p>
                      <a:r>
                        <a:rPr lang="en-US" altLang="zh-CN" dirty="0"/>
                        <a:t>3.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Generic and query-focused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Purpose (whether general or query related data is required)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896305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4.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Supervised and unsupervised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 of training data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8408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5.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Mono, multi and cross-lingual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95900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6.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Web-based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summarizing web pages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320550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7.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E-mail based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summarizing e-mails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621277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8.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Personalized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specific to a user's need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51043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9.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 updates regarding a topic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14374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10.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Sentiment-based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Opinions are detected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149790"/>
                  </a:ext>
                </a:extLst>
              </a:tr>
              <a:tr h="634538">
                <a:tc>
                  <a:txBody>
                    <a:bodyPr/>
                    <a:lstStyle/>
                    <a:p>
                      <a:r>
                        <a:rPr lang="en-US" altLang="zh-CN" dirty="0"/>
                        <a:t>11.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Important facts regarding person, place or any other entity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856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15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D684A-9F56-FA4B-AE37-97998F32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Our destiny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CEFC55-9603-2642-9D3C-A75FCC223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Combine UGC and PGC</a:t>
            </a:r>
          </a:p>
          <a:p>
            <a:pPr lvl="1"/>
            <a:r>
              <a:rPr lang="en" altLang="zh-CN" dirty="0">
                <a:solidFill>
                  <a:schemeClr val="dk1"/>
                </a:solidFill>
              </a:rPr>
              <a:t>Extractive or </a:t>
            </a:r>
            <a:r>
              <a:rPr lang="en" altLang="zh-CN" dirty="0"/>
              <a:t>abstractive</a:t>
            </a:r>
            <a:r>
              <a:rPr lang="en" altLang="zh-CN" dirty="0">
                <a:solidFill>
                  <a:schemeClr val="dk1"/>
                </a:solidFill>
              </a:rPr>
              <a:t>?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UGC from </a:t>
            </a:r>
            <a:r>
              <a:rPr kumimoji="1" lang="en-US" altLang="zh-CN" dirty="0" err="1"/>
              <a:t>Zhihu</a:t>
            </a:r>
            <a:r>
              <a:rPr kumimoji="1" lang="en-US" altLang="zh-CN" dirty="0"/>
              <a:t>, Baidu </a:t>
            </a:r>
            <a:r>
              <a:rPr kumimoji="1" lang="en-US" altLang="zh-CN" dirty="0" err="1"/>
              <a:t>Baike</a:t>
            </a:r>
            <a:r>
              <a:rPr kumimoji="1" lang="en-US" altLang="zh-CN" dirty="0"/>
              <a:t>, etc. —— unsupervised</a:t>
            </a:r>
          </a:p>
          <a:p>
            <a:pPr lvl="1"/>
            <a:r>
              <a:rPr kumimoji="1" lang="en-US" altLang="zh-CN" dirty="0"/>
              <a:t>UGC + PGC —— multi-document</a:t>
            </a:r>
          </a:p>
          <a:p>
            <a:pPr lvl="1"/>
            <a:r>
              <a:rPr kumimoji="1" lang="en" altLang="zh-CN" dirty="0">
                <a:solidFill>
                  <a:schemeClr val="dk1"/>
                </a:solidFill>
              </a:rPr>
              <a:t>PGC</a:t>
            </a:r>
            <a:r>
              <a:rPr kumimoji="1" lang="en-US" altLang="zh-CN" dirty="0">
                <a:solidFill>
                  <a:schemeClr val="dk1"/>
                </a:solidFill>
              </a:rPr>
              <a:t>——Long Text</a:t>
            </a:r>
            <a:endParaRPr kumimoji="1" lang="en" altLang="zh-CN" dirty="0">
              <a:solidFill>
                <a:schemeClr val="dk1"/>
              </a:solidFill>
            </a:endParaRPr>
          </a:p>
          <a:p>
            <a:pPr lvl="1"/>
            <a:endParaRPr kumimoji="1" lang="en" altLang="zh-CN" dirty="0">
              <a:solidFill>
                <a:schemeClr val="dk1"/>
              </a:solidFill>
            </a:endParaRPr>
          </a:p>
          <a:p>
            <a:pPr lvl="1"/>
            <a:r>
              <a:rPr kumimoji="1" lang="en" altLang="zh-CN" dirty="0">
                <a:solidFill>
                  <a:schemeClr val="dk1"/>
                </a:solidFill>
              </a:rPr>
              <a:t>The other problem, how to get the</a:t>
            </a:r>
            <a:r>
              <a:rPr kumimoji="1" lang="zh-CN" altLang="en-US" dirty="0">
                <a:solidFill>
                  <a:schemeClr val="dk1"/>
                </a:solidFill>
              </a:rPr>
              <a:t> </a:t>
            </a:r>
            <a:r>
              <a:rPr kumimoji="1" lang="en" altLang="zh-CN" dirty="0">
                <a:solidFill>
                  <a:schemeClr val="dk1"/>
                </a:solidFill>
              </a:rPr>
              <a:t>structured UGC data for training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9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1B630-C5E9-F84B-B948-EA5B5C9F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7299C-BB6B-C24F-9FC8-9B4D2EA9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Two baseline: </a:t>
            </a:r>
          </a:p>
          <a:p>
            <a:pPr lvl="1"/>
            <a:r>
              <a:rPr kumimoji="1" lang="en-US" altLang="zh-CN" dirty="0" err="1"/>
              <a:t>RNN+Attention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ConvS2S+Attention</a:t>
            </a:r>
          </a:p>
          <a:p>
            <a:r>
              <a:rPr kumimoji="1" lang="en-US" altLang="zh-CN" dirty="0"/>
              <a:t>GANs?</a:t>
            </a:r>
          </a:p>
          <a:p>
            <a:pPr lvl="1"/>
            <a:r>
              <a:rPr lang="en" altLang="zh-CN" dirty="0"/>
              <a:t>Wang Y S, Lee H Y. Learning to Encode Text as Human-Readable Summaries using Generative Adversarial Networks[J]. 2018.</a:t>
            </a:r>
          </a:p>
          <a:p>
            <a:r>
              <a:rPr kumimoji="1" lang="en" altLang="zh-CN" dirty="0"/>
              <a:t>Joint learning(multi-task)?</a:t>
            </a:r>
          </a:p>
          <a:p>
            <a:pPr lvl="1"/>
            <a:r>
              <a:rPr kumimoji="1" lang="en-US" altLang="zh-CN" dirty="0" err="1"/>
              <a:t>Salesfore's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decaNLP</a:t>
            </a:r>
            <a:r>
              <a:rPr kumimoji="1" lang="en-US" altLang="zh-CN" dirty="0"/>
              <a:t>: 10 NLP task for 1 model</a:t>
            </a:r>
          </a:p>
          <a:p>
            <a:r>
              <a:rPr kumimoji="1" lang="en-US" altLang="zh-CN" dirty="0"/>
              <a:t>Some awesome ideas for 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issues</a:t>
            </a:r>
          </a:p>
          <a:p>
            <a:pPr lvl="1"/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</a:p>
          <a:p>
            <a:pPr lvl="1">
              <a:lnSpc>
                <a:spcPct val="100000"/>
              </a:lnSpc>
            </a:pPr>
            <a:r>
              <a:rPr kumimoji="1" lang="en" altLang="zh-CN" dirty="0"/>
              <a:t>Minimum Risk Training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41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8ABB-FFEE-F748-8628-0274E364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Discussion</a:t>
            </a:r>
            <a:r>
              <a:rPr kumimoji="1"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4683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D1EDA-401C-B643-B832-21C91888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Types</a:t>
            </a:r>
            <a:endParaRPr kumimoji="1"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238D284-1CA6-DC4E-8FAF-30F73747F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12127"/>
              </p:ext>
            </p:extLst>
          </p:nvPr>
        </p:nvGraphicFramePr>
        <p:xfrm>
          <a:off x="838200" y="1572421"/>
          <a:ext cx="10515600" cy="49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082">
                  <a:extLst>
                    <a:ext uri="{9D8B030D-6E8A-4147-A177-3AD203B41FA5}">
                      <a16:colId xmlns:a16="http://schemas.microsoft.com/office/drawing/2014/main" val="780482000"/>
                    </a:ext>
                  </a:extLst>
                </a:gridCol>
                <a:gridCol w="4373132">
                  <a:extLst>
                    <a:ext uri="{9D8B030D-6E8A-4147-A177-3AD203B41FA5}">
                      <a16:colId xmlns:a16="http://schemas.microsoft.com/office/drawing/2014/main" val="141862849"/>
                    </a:ext>
                  </a:extLst>
                </a:gridCol>
                <a:gridCol w="5020386">
                  <a:extLst>
                    <a:ext uri="{9D8B030D-6E8A-4147-A177-3AD203B41FA5}">
                      <a16:colId xmlns:a16="http://schemas.microsoft.com/office/drawing/2014/main" val="3239845715"/>
                    </a:ext>
                  </a:extLst>
                </a:gridCol>
              </a:tblGrid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No.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Types of summary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Factors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675349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1.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and </a:t>
                      </a:r>
                      <a:r>
                        <a:rPr lang="en" altLang="zh-CN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multi-document </a:t>
                      </a:r>
                      <a:endParaRPr lang="en" altLang="zh-C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documents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638663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2.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Extractive and </a:t>
                      </a:r>
                      <a:r>
                        <a:rPr lang="en" altLang="zh-CN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abstractive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 (if extract or abstract is required)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33919"/>
                  </a:ext>
                </a:extLst>
              </a:tr>
              <a:tr h="634538">
                <a:tc>
                  <a:txBody>
                    <a:bodyPr/>
                    <a:lstStyle/>
                    <a:p>
                      <a:r>
                        <a:rPr lang="en-US" altLang="zh-CN" dirty="0"/>
                        <a:t>3.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Generic and query-focused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Purpose (whether general or query related data is required)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896305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4.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Supervised and </a:t>
                      </a:r>
                      <a:r>
                        <a:rPr lang="en" altLang="zh-CN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unsupervised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 of training data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38408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5.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Mono, multi and cross-lingual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595900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6.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Web-based</a:t>
                      </a:r>
                      <a:endParaRPr lang="en" altLang="zh-C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summarizing web pages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320550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7.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E-mail based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summarizing e-mails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621277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8.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Personalized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specific to a user's need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51043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9.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 updates regarding a topic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514374"/>
                  </a:ext>
                </a:extLst>
              </a:tr>
              <a:tr h="367232">
                <a:tc>
                  <a:txBody>
                    <a:bodyPr/>
                    <a:lstStyle/>
                    <a:p>
                      <a:r>
                        <a:rPr lang="en-US" altLang="zh-CN" dirty="0"/>
                        <a:t>10.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Sentiment-based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Opinions are detected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149790"/>
                  </a:ext>
                </a:extLst>
              </a:tr>
              <a:tr h="634538">
                <a:tc>
                  <a:txBody>
                    <a:bodyPr/>
                    <a:lstStyle/>
                    <a:p>
                      <a:r>
                        <a:rPr lang="en-US" altLang="zh-CN" dirty="0"/>
                        <a:t>11.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</a:t>
                      </a:r>
                      <a:endParaRPr lang="en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Important facts regarding person, place or any other entity </a:t>
                      </a:r>
                      <a:endParaRPr lang="en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856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98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87F4B-5396-3340-A10E-FE1BC25FF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sets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EA9827-4735-5245-845E-8610DEB4B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DUC(2001-2007)/TAC(2008-)</a:t>
            </a:r>
          </a:p>
          <a:p>
            <a:pPr lvl="1"/>
            <a:r>
              <a:rPr kumimoji="1" lang="en-US" altLang="zh-CN" dirty="0"/>
              <a:t>Text summarization competition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dataset, for model evaluation</a:t>
            </a:r>
          </a:p>
          <a:p>
            <a:r>
              <a:rPr kumimoji="1" lang="en-US" altLang="zh-CN" dirty="0" err="1"/>
              <a:t>Gigaword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include 9,500,000 news articles, using headline for summary</a:t>
            </a:r>
          </a:p>
          <a:p>
            <a:pPr lvl="1"/>
            <a:r>
              <a:rPr kumimoji="1" lang="en-US" altLang="zh-CN" dirty="0"/>
              <a:t>for single sentence summarization</a:t>
            </a:r>
          </a:p>
          <a:p>
            <a:r>
              <a:rPr kumimoji="1" lang="en-US" altLang="zh-CN" dirty="0"/>
              <a:t>CNN/Daily Mail</a:t>
            </a:r>
          </a:p>
          <a:p>
            <a:pPr lvl="1"/>
            <a:r>
              <a:rPr kumimoji="1" lang="en-US" altLang="zh-CN" dirty="0"/>
              <a:t>multi-sentence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</a:p>
          <a:p>
            <a:r>
              <a:rPr kumimoji="1" lang="en-US" altLang="zh-CN" dirty="0"/>
              <a:t>Large Scale Chinese Short Text summarization Dataset(LCSTS)</a:t>
            </a:r>
          </a:p>
          <a:p>
            <a:pPr lvl="1"/>
            <a:r>
              <a:rPr lang="en" altLang="zh-CN" dirty="0"/>
              <a:t>A</a:t>
            </a:r>
            <a:r>
              <a:rPr lang="zh-CN" altLang="en-US" dirty="0"/>
              <a:t> </a:t>
            </a:r>
            <a:r>
              <a:rPr kumimoji="1" lang="en-US" altLang="zh-CN" dirty="0"/>
              <a:t>Short Text</a:t>
            </a:r>
            <a:r>
              <a:rPr lang="en" altLang="zh-CN" dirty="0"/>
              <a:t> Chinese dataset</a:t>
            </a:r>
            <a:r>
              <a:rPr lang="en-US" altLang="zh-CN" dirty="0"/>
              <a:t>, from </a:t>
            </a:r>
            <a:r>
              <a:rPr lang="en-US" altLang="zh-CN" dirty="0" err="1"/>
              <a:t>Sina</a:t>
            </a:r>
            <a:r>
              <a:rPr lang="en-US" altLang="zh-CN" dirty="0"/>
              <a:t> Weibo.</a:t>
            </a:r>
          </a:p>
          <a:p>
            <a:pPr lvl="1"/>
            <a:r>
              <a:rPr kumimoji="1" lang="en-US" altLang="zh-CN" dirty="0"/>
              <a:t>2,400,591 short text, summary pairs/10,666 human labeled pairs</a:t>
            </a:r>
          </a:p>
        </p:txBody>
      </p:sp>
      <p:sp>
        <p:nvSpPr>
          <p:cNvPr id="5" name="页脚占位符 5">
            <a:extLst>
              <a:ext uri="{FF2B5EF4-FFF2-40B4-BE49-F238E27FC236}">
                <a16:creationId xmlns:a16="http://schemas.microsoft.com/office/drawing/2014/main" id="{CB71FF1B-D748-8E41-B7B0-4DB15D2F6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Hu B, Chen Q, Zhu F. </a:t>
            </a:r>
            <a:r>
              <a:rPr lang="en" altLang="zh-CN" sz="1400" dirty="0" err="1">
                <a:solidFill>
                  <a:schemeClr val="tx1"/>
                </a:solidFill>
              </a:rPr>
              <a:t>Lcsts</a:t>
            </a:r>
            <a:r>
              <a:rPr lang="en" altLang="zh-CN" sz="1400" dirty="0">
                <a:solidFill>
                  <a:schemeClr val="tx1"/>
                </a:solidFill>
              </a:rPr>
              <a:t>: A large scale </a:t>
            </a:r>
            <a:r>
              <a:rPr lang="en" altLang="zh-CN" sz="1400" dirty="0" err="1">
                <a:solidFill>
                  <a:schemeClr val="tx1"/>
                </a:solidFill>
              </a:rPr>
              <a:t>chinese</a:t>
            </a:r>
            <a:r>
              <a:rPr lang="en" altLang="zh-CN" sz="1400" dirty="0">
                <a:solidFill>
                  <a:schemeClr val="tx1"/>
                </a:solidFill>
              </a:rPr>
              <a:t> short text summarization dataset[J]. </a:t>
            </a:r>
            <a:r>
              <a:rPr lang="en" altLang="zh-CN" sz="1400" dirty="0" err="1">
                <a:solidFill>
                  <a:schemeClr val="tx1"/>
                </a:solidFill>
              </a:rPr>
              <a:t>arXiv</a:t>
            </a:r>
            <a:r>
              <a:rPr lang="en" altLang="zh-CN" sz="1400" dirty="0">
                <a:solidFill>
                  <a:schemeClr val="tx1"/>
                </a:solidFill>
              </a:rPr>
              <a:t> preprint arXiv:1506.05865, 2015.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41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75948-89F1-5540-87C2-ED74662D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8A8AB-0FCA-AD44-A925-9A9F6EE3F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BD104C0-B3AA-AF40-A4A4-E52161F22580}"/>
              </a:ext>
            </a:extLst>
          </p:cNvPr>
          <p:cNvSpPr txBox="1">
            <a:spLocks/>
          </p:cNvSpPr>
          <p:nvPr/>
        </p:nvSpPr>
        <p:spPr>
          <a:xfrm>
            <a:off x="838200" y="180507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92E5AE-9487-234F-BD8C-90AEADFF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69" y="365125"/>
            <a:ext cx="3021865" cy="49259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C57CCF-FDD6-BE41-B546-24EDF118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5822605" cy="19254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2C2B14-88C2-BC4F-9984-E3AA7653D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11139"/>
            <a:ext cx="6241530" cy="355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6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2F068-751B-104D-8231-E6529018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Evaluation</a:t>
            </a:r>
            <a:r>
              <a:rPr lang="en-US" altLang="zh-CN" dirty="0"/>
              <a:t>——ROUGE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1D759C-A3C5-174B-A3B9-B63A50426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Rouge-N (</a:t>
            </a:r>
            <a:r>
              <a:rPr lang="en" altLang="zh-CN" dirty="0"/>
              <a:t>unigram, bigrams, trigrams, </a:t>
            </a:r>
            <a:r>
              <a:rPr lang="en" altLang="zh-CN" dirty="0" err="1"/>
              <a:t>etc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Rouge-L</a:t>
            </a:r>
            <a:r>
              <a:rPr lang="en" altLang="zh-CN" dirty="0"/>
              <a:t> (summary level LCS)</a:t>
            </a:r>
          </a:p>
          <a:p>
            <a:r>
              <a:rPr kumimoji="1" lang="en" altLang="zh-CN" dirty="0"/>
              <a:t>Rouge-W(</a:t>
            </a:r>
            <a:r>
              <a:rPr lang="en" altLang="zh-CN" dirty="0"/>
              <a:t>Weighted LCS</a:t>
            </a:r>
            <a:r>
              <a:rPr kumimoji="1" lang="en" altLang="zh-CN" dirty="0"/>
              <a:t>)</a:t>
            </a:r>
            <a:endParaRPr kumimoji="1" lang="en-US" altLang="zh-CN" dirty="0"/>
          </a:p>
          <a:p>
            <a:r>
              <a:rPr kumimoji="1" lang="en-US" altLang="zh-CN" dirty="0"/>
              <a:t>Rouge-S (</a:t>
            </a:r>
            <a:r>
              <a:rPr lang="en" altLang="zh-CN" dirty="0"/>
              <a:t>skip-gram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Rouge-SU (</a:t>
            </a:r>
            <a:r>
              <a:rPr lang="en" altLang="zh-CN" dirty="0"/>
              <a:t>skip-gram with unigrams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447038-E561-FD45-BDFA-DF3060BA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Flick C. ROUGE: A Package for Automatic Evaluation of summaries[C] The Workshop on Text Summarization Branches Out. 2004:10.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A66B0-491C-FC4D-AF36-9745582A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Rouge-N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97A0FA-EF2F-234B-B998-CFEDD587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0711"/>
            <a:ext cx="9894013" cy="3406508"/>
          </a:xfrm>
          <a:prstGeom prst="rect">
            <a:avLst/>
          </a:prstGeom>
        </p:spPr>
      </p:pic>
      <p:sp>
        <p:nvSpPr>
          <p:cNvPr id="7" name="页脚占位符 5">
            <a:extLst>
              <a:ext uri="{FF2B5EF4-FFF2-40B4-BE49-F238E27FC236}">
                <a16:creationId xmlns:a16="http://schemas.microsoft.com/office/drawing/2014/main" id="{E7E5333A-2151-ED4C-BBDB-B10AD922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Flick C. ROUGE: A Package for Automatic Evaluation of summaries[C] The Workshop on Text Summarization Branches Out. 2004:10.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8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31F93-1886-694B-96DC-ABF54CEB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Rouge-N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3E83C3-5FF4-A94B-B63F-8B0F9E6C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867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Auto summary: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FF0000"/>
                </a:solidFill>
              </a:rPr>
              <a:t>the cat was found under the bed</a:t>
            </a:r>
          </a:p>
          <a:p>
            <a:r>
              <a:rPr lang="en" altLang="zh-CN" dirty="0"/>
              <a:t>Ref summary: </a:t>
            </a:r>
            <a:r>
              <a:rPr lang="en" altLang="zh-CN" i="1" dirty="0">
                <a:solidFill>
                  <a:srgbClr val="0070C0"/>
                </a:solidFill>
              </a:rPr>
              <a:t>the cat was under the bed</a:t>
            </a:r>
          </a:p>
        </p:txBody>
      </p:sp>
      <p:sp>
        <p:nvSpPr>
          <p:cNvPr id="4" name="页脚占位符 5">
            <a:extLst>
              <a:ext uri="{FF2B5EF4-FFF2-40B4-BE49-F238E27FC236}">
                <a16:creationId xmlns:a16="http://schemas.microsoft.com/office/drawing/2014/main" id="{FCE3FB38-1AE5-F14E-AFBD-EF82962C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Flick C. ROUGE: A Package for Automatic Evaluation of summaries[C] The Workshop on Text Summarization Branches Out. 2004:10.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E92FBAC-0C22-444D-BA37-CE99A305D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205421"/>
              </p:ext>
            </p:extLst>
          </p:nvPr>
        </p:nvGraphicFramePr>
        <p:xfrm>
          <a:off x="838200" y="2784297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7759561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973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803642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257358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33312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1-gram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ref 1-gram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2-gram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ref 2-gram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 cat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 cat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85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cat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cat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cat was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cat was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36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was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was found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was under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49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found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under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found under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under the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90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under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under the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 bed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598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the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bed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 bed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27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70C0"/>
                          </a:solidFill>
                        </a:rPr>
                        <a:t>bed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436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count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3347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F9E384-95B3-A34D-B585-813354664BE3}"/>
                  </a:ext>
                </a:extLst>
              </p:cNvPr>
              <p:cNvSpPr txBox="1"/>
              <p:nvPr/>
            </p:nvSpPr>
            <p:spPr>
              <a:xfrm>
                <a:off x="9195371" y="3349376"/>
                <a:ext cx="2506893" cy="1745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/>
                  <a:t>Rouge1=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kumimoji="1" lang="en-US" altLang="zh-CN" sz="2800" dirty="0"/>
                  <a:t>=1</a:t>
                </a:r>
              </a:p>
              <a:p>
                <a:endParaRPr kumimoji="1" lang="en-US" altLang="zh-CN" sz="2800" dirty="0"/>
              </a:p>
              <a:p>
                <a:r>
                  <a:rPr kumimoji="1" lang="en-US" altLang="zh-CN" sz="2800" dirty="0"/>
                  <a:t>Rouge2=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kumimoji="1" lang="en-US" altLang="zh-CN" sz="2800" dirty="0"/>
                  <a:t>=0.8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4F9E384-95B3-A34D-B585-813354664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371" y="3349376"/>
                <a:ext cx="2506893" cy="1745350"/>
              </a:xfrm>
              <a:prstGeom prst="rect">
                <a:avLst/>
              </a:prstGeom>
              <a:blipFill>
                <a:blip r:embed="rId2"/>
                <a:stretch>
                  <a:fillRect l="-4545" r="-2020" b="-3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3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4C019-7938-D143-9069-3D943313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Rouge-L(</a:t>
            </a:r>
            <a:r>
              <a:rPr lang="en" altLang="zh-CN" dirty="0"/>
              <a:t>Longest Common Subsequence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62E8E9-409F-F946-8110-D0CE56334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8444"/>
            <a:ext cx="5253564" cy="32717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B643A4-C40F-DA4D-94E9-7AC3736D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113" y="3053940"/>
            <a:ext cx="5973687" cy="1959849"/>
          </a:xfrm>
          <a:prstGeom prst="rect">
            <a:avLst/>
          </a:prstGeom>
        </p:spPr>
      </p:pic>
      <p:sp>
        <p:nvSpPr>
          <p:cNvPr id="7" name="页脚占位符 5">
            <a:extLst>
              <a:ext uri="{FF2B5EF4-FFF2-40B4-BE49-F238E27FC236}">
                <a16:creationId xmlns:a16="http://schemas.microsoft.com/office/drawing/2014/main" id="{991558F0-FBCC-F24E-B80B-6BEB19639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967" y="6356350"/>
            <a:ext cx="11548152" cy="365125"/>
          </a:xfrm>
        </p:spPr>
        <p:txBody>
          <a:bodyPr/>
          <a:lstStyle/>
          <a:p>
            <a:pPr algn="l"/>
            <a:r>
              <a:rPr lang="en" altLang="zh-CN" sz="1400" dirty="0">
                <a:solidFill>
                  <a:schemeClr val="tx1"/>
                </a:solidFill>
              </a:rPr>
              <a:t>Flick C. ROUGE: A Package for Automatic Evaluation of summaries[C] The Workshop on Text Summarization Branches Out. 2004:10.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1153</Words>
  <Application>Microsoft Office PowerPoint</Application>
  <PresentationFormat>宽屏</PresentationFormat>
  <Paragraphs>205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Office 主题​​</vt:lpstr>
      <vt:lpstr>Text summarization</vt:lpstr>
      <vt:lpstr>Types</vt:lpstr>
      <vt:lpstr>Types</vt:lpstr>
      <vt:lpstr>Data sets</vt:lpstr>
      <vt:lpstr>PowerPoint 演示文稿</vt:lpstr>
      <vt:lpstr>Evaluation——ROUGE</vt:lpstr>
      <vt:lpstr>Rouge-N</vt:lpstr>
      <vt:lpstr>Rouge-N</vt:lpstr>
      <vt:lpstr>Rouge-L(Longest Common Subsequence)</vt:lpstr>
      <vt:lpstr>Rouge-W</vt:lpstr>
      <vt:lpstr>Rouge-S/Rouge-SU</vt:lpstr>
      <vt:lpstr>PyRouge</vt:lpstr>
      <vt:lpstr>Useful tools</vt:lpstr>
      <vt:lpstr>State of the art</vt:lpstr>
      <vt:lpstr>RNN based</vt:lpstr>
      <vt:lpstr>RNN + Attention</vt:lpstr>
      <vt:lpstr>Model + Reinforement learning</vt:lpstr>
      <vt:lpstr>ConvS2S based</vt:lpstr>
      <vt:lpstr>PowerPoint 演示文稿</vt:lpstr>
      <vt:lpstr>Our destiny</vt:lpstr>
      <vt:lpstr>Method</vt:lpstr>
      <vt:lpstr>Discussion？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昱峰 吕</dc:creator>
  <cp:lastModifiedBy>吕昱峰</cp:lastModifiedBy>
  <cp:revision>83</cp:revision>
  <dcterms:created xsi:type="dcterms:W3CDTF">2018-09-16T10:43:09Z</dcterms:created>
  <dcterms:modified xsi:type="dcterms:W3CDTF">2018-10-22T07:41:53Z</dcterms:modified>
</cp:coreProperties>
</file>